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9" r:id="rId2"/>
    <p:sldId id="257" r:id="rId3"/>
    <p:sldId id="260" r:id="rId4"/>
    <p:sldId id="274" r:id="rId5"/>
    <p:sldId id="273" r:id="rId6"/>
    <p:sldId id="272" r:id="rId7"/>
    <p:sldId id="261" r:id="rId8"/>
    <p:sldId id="262" r:id="rId9"/>
    <p:sldId id="263" r:id="rId10"/>
    <p:sldId id="264" r:id="rId11"/>
    <p:sldId id="269" r:id="rId12"/>
    <p:sldId id="265" r:id="rId13"/>
    <p:sldId id="266" r:id="rId14"/>
    <p:sldId id="267" r:id="rId15"/>
    <p:sldId id="268" r:id="rId16"/>
    <p:sldId id="270" r:id="rId17"/>
    <p:sldId id="275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 snapToObjects="1">
      <p:cViewPr>
        <p:scale>
          <a:sx n="91" d="100"/>
          <a:sy n="91" d="100"/>
        </p:scale>
        <p:origin x="-1242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55D5C-575E-954A-8549-87D8A97D9807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ACADC-D521-D241-8216-A13B59B499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52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</a:t>
            </a:r>
            <a:r>
              <a:rPr lang="en-US" baseline="0" dirty="0" smtClean="0"/>
              <a:t> Page Design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CADC-D521-D241-8216-A13B59B499E1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</a:t>
            </a:r>
            <a:r>
              <a:rPr lang="en-US" baseline="0" dirty="0" smtClean="0"/>
              <a:t>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CADC-D521-D241-8216-A13B59B499E1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</a:t>
            </a:r>
            <a:r>
              <a:rPr lang="en-US" baseline="0" dirty="0" smtClean="0"/>
              <a:t>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CADC-D521-D241-8216-A13B59B499E1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</a:t>
            </a:r>
            <a:r>
              <a:rPr lang="en-US" baseline="0" dirty="0" smtClean="0"/>
              <a:t>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CADC-D521-D241-8216-A13B59B499E1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</a:t>
            </a:r>
            <a:r>
              <a:rPr lang="en-US" baseline="0" dirty="0" smtClean="0"/>
              <a:t>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CADC-D521-D241-8216-A13B59B499E1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</a:t>
            </a:r>
            <a:r>
              <a:rPr lang="en-US" baseline="0" dirty="0" smtClean="0"/>
              <a:t>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CADC-D521-D241-8216-A13B59B499E1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</a:t>
            </a:r>
            <a:r>
              <a:rPr lang="en-US" baseline="0" dirty="0" smtClean="0"/>
              <a:t>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CADC-D521-D241-8216-A13B59B499E1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</a:t>
            </a:r>
            <a:r>
              <a:rPr lang="en-US" baseline="0" dirty="0" smtClean="0"/>
              <a:t>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CADC-D521-D241-8216-A13B59B499E1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</a:t>
            </a:r>
            <a:r>
              <a:rPr lang="en-US" baseline="0" dirty="0" smtClean="0"/>
              <a:t>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CADC-D521-D241-8216-A13B59B499E1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</a:t>
            </a:r>
            <a:r>
              <a:rPr lang="en-US" baseline="0" dirty="0" smtClean="0"/>
              <a:t> Page Design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CADC-D521-D241-8216-A13B59B499E1}" type="slidenum">
              <a:rPr lang="en-US" smtClean="0"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</a:t>
            </a:r>
            <a:r>
              <a:rPr lang="en-US" baseline="0" dirty="0" smtClean="0"/>
              <a:t>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CADC-D521-D241-8216-A13B59B499E1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</a:t>
            </a:r>
            <a:r>
              <a:rPr lang="en-US" baseline="0" dirty="0" smtClean="0"/>
              <a:t>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CADC-D521-D241-8216-A13B59B499E1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</a:t>
            </a:r>
            <a:r>
              <a:rPr lang="en-US" baseline="0" dirty="0" smtClean="0"/>
              <a:t>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CADC-D521-D241-8216-A13B59B499E1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</a:t>
            </a:r>
            <a:r>
              <a:rPr lang="en-US" baseline="0" dirty="0" smtClean="0"/>
              <a:t>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CADC-D521-D241-8216-A13B59B499E1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</a:t>
            </a:r>
            <a:r>
              <a:rPr lang="en-US" baseline="0" dirty="0" smtClean="0"/>
              <a:t>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CADC-D521-D241-8216-A13B59B499E1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</a:t>
            </a:r>
            <a:r>
              <a:rPr lang="en-US" baseline="0" dirty="0" smtClean="0"/>
              <a:t>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CADC-D521-D241-8216-A13B59B499E1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</a:t>
            </a:r>
            <a:r>
              <a:rPr lang="en-US" baseline="0" dirty="0" smtClean="0"/>
              <a:t>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CADC-D521-D241-8216-A13B59B499E1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</a:t>
            </a:r>
            <a:r>
              <a:rPr lang="en-US" baseline="0" dirty="0" smtClean="0"/>
              <a:t>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CADC-D521-D241-8216-A13B59B499E1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238C-0EDC-274F-ABF2-39D280A055A5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238C-0EDC-274F-ABF2-39D280A055A5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238C-0EDC-274F-ABF2-39D280A055A5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238C-0EDC-274F-ABF2-39D280A055A5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238C-0EDC-274F-ABF2-39D280A055A5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238C-0EDC-274F-ABF2-39D280A055A5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238C-0EDC-274F-ABF2-39D280A055A5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238C-0EDC-274F-ABF2-39D280A055A5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238C-0EDC-274F-ABF2-39D280A055A5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238C-0EDC-274F-ABF2-39D280A055A5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238C-0EDC-274F-ABF2-39D280A055A5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A238C-0EDC-274F-ABF2-39D280A055A5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DF197-BEA6-9248-A2A7-85EBFEF9EF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ebaf.jlab.org/accelerator-remote-acces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ebaf.jlab.org/accelerator-remote-acces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220" y="4881936"/>
            <a:ext cx="7772400" cy="70919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Accelerator Two-Factor Logins</a:t>
            </a:r>
            <a:endParaRPr lang="en-US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124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Procedures (1 of </a:t>
            </a:r>
            <a:r>
              <a:rPr lang="en-US" dirty="0" smtClean="0"/>
              <a:t>3)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570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Standard:</a:t>
            </a:r>
          </a:p>
          <a:p>
            <a:pPr lvl="1"/>
            <a:r>
              <a:rPr lang="en-US" dirty="0"/>
              <a:t>Use PIN </a:t>
            </a:r>
            <a:r>
              <a:rPr lang="en-US" dirty="0" smtClean="0"/>
              <a:t>and </a:t>
            </a:r>
            <a:r>
              <a:rPr lang="en-US" dirty="0"/>
              <a:t>OTP to authenticate with acclogin.jlab.org for </a:t>
            </a:r>
            <a:r>
              <a:rPr lang="en-US" dirty="0" err="1" smtClean="0"/>
              <a:t>PuTTY</a:t>
            </a:r>
            <a:r>
              <a:rPr lang="en-US" dirty="0" smtClean="0"/>
              <a:t>/SSH </a:t>
            </a:r>
            <a:r>
              <a:rPr lang="en-US" dirty="0"/>
              <a:t>session or tunnel</a:t>
            </a:r>
          </a:p>
          <a:p>
            <a:r>
              <a:rPr lang="en-US" dirty="0" smtClean="0"/>
              <a:t>On-Call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User responsibility to verify they can connect remotely using two-factor </a:t>
            </a:r>
            <a:r>
              <a:rPr lang="en-US" dirty="0" smtClean="0"/>
              <a:t>device at start of on-call rotation</a:t>
            </a:r>
            <a:endParaRPr lang="en-US" dirty="0"/>
          </a:p>
          <a:p>
            <a:pPr lvl="1"/>
            <a:r>
              <a:rPr lang="en-US" dirty="0"/>
              <a:t>Please report any problems via ACE-PR or CCPR</a:t>
            </a:r>
          </a:p>
          <a:p>
            <a:pPr lvl="1"/>
            <a:r>
              <a:rPr lang="en-US" dirty="0"/>
              <a:t>Should problems arise with remote login during on-call hours, contact the Crew Chief</a:t>
            </a:r>
          </a:p>
          <a:p>
            <a:pPr lvl="2"/>
            <a:r>
              <a:rPr lang="en-US" dirty="0"/>
              <a:t>Crew chief can give one-time credentials to replace your username and PIN+OTP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This will be recorded in the logbook for security purposes.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2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124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Procedures (2 of </a:t>
            </a:r>
            <a:r>
              <a:rPr lang="en-US" dirty="0" smtClean="0"/>
              <a:t>3)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0"/>
          </a:xfrm>
        </p:spPr>
        <p:txBody>
          <a:bodyPr>
            <a:normAutofit/>
          </a:bodyPr>
          <a:lstStyle/>
          <a:p>
            <a:r>
              <a:rPr lang="en-US" dirty="0"/>
              <a:t>Resync:</a:t>
            </a:r>
          </a:p>
          <a:p>
            <a:pPr lvl="1"/>
            <a:r>
              <a:rPr lang="en-US" dirty="0" smtClean="0"/>
              <a:t>Generating </a:t>
            </a:r>
            <a:r>
              <a:rPr lang="en-US" dirty="0"/>
              <a:t>OTPs without logging in will eventually cause your token to become out of sync with the </a:t>
            </a:r>
            <a:r>
              <a:rPr lang="en-US" dirty="0" smtClean="0"/>
              <a:t>server (do not repeatedly press the button!)</a:t>
            </a:r>
            <a:endParaRPr lang="en-US" dirty="0"/>
          </a:p>
          <a:p>
            <a:pPr marL="342900" lvl="1" indent="-342900"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en-US" dirty="0"/>
              <a:t>A </a:t>
            </a:r>
            <a:r>
              <a:rPr lang="en-US" dirty="0" smtClean="0"/>
              <a:t>Resync can be initiated by entering a blank password to acclogin (or by submitting ACE-PR).</a:t>
            </a:r>
            <a:endParaRPr lang="en-US" dirty="0"/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281" y="4967450"/>
            <a:ext cx="42957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63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124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Procedures </a:t>
            </a:r>
            <a:r>
              <a:rPr lang="en-US" dirty="0" smtClean="0"/>
              <a:t>(3 </a:t>
            </a:r>
            <a:r>
              <a:rPr lang="en-US" dirty="0"/>
              <a:t>of 3)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4421"/>
          </a:xfrm>
        </p:spPr>
        <p:txBody>
          <a:bodyPr>
            <a:noAutofit/>
          </a:bodyPr>
          <a:lstStyle/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dirty="0" smtClean="0"/>
              <a:t>How to Resync: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522483"/>
            <a:ext cx="3794234" cy="40464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400" dirty="0" smtClean="0"/>
              <a:t>For key fob:</a:t>
            </a:r>
          </a:p>
          <a:p>
            <a:pPr lvl="1"/>
            <a:r>
              <a:rPr lang="en-US" sz="2000" dirty="0"/>
              <a:t>H</a:t>
            </a:r>
            <a:r>
              <a:rPr lang="en-US" sz="2000" dirty="0" smtClean="0"/>
              <a:t>old button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lick button when “RESYNC” is displayed</a:t>
            </a:r>
          </a:p>
          <a:p>
            <a:pPr lvl="1"/>
            <a:r>
              <a:rPr lang="en-US" sz="2000" dirty="0" smtClean="0"/>
              <a:t>Enter challenge </a:t>
            </a:r>
            <a:r>
              <a:rPr lang="en-US" sz="2000" dirty="0"/>
              <a:t>number </a:t>
            </a:r>
            <a:r>
              <a:rPr lang="en-US" sz="2000" dirty="0" smtClean="0"/>
              <a:t>by clicking when numbers cycle through the display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lick again when challenge is completely entered.</a:t>
            </a:r>
          </a:p>
          <a:p>
            <a:pPr lvl="1"/>
            <a:r>
              <a:rPr lang="en-US" sz="2000" dirty="0"/>
              <a:t>T</a:t>
            </a:r>
            <a:r>
              <a:rPr lang="en-US" sz="2000" dirty="0" smtClean="0"/>
              <a:t>ype the challenge response number back to acclogin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55931" y="2522483"/>
            <a:ext cx="3605048" cy="404648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 Smart Phone</a:t>
            </a:r>
          </a:p>
          <a:p>
            <a:pPr lvl="1"/>
            <a:r>
              <a:rPr lang="en-US" dirty="0" smtClean="0"/>
              <a:t>Submit an ACE-PR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9937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124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Connecting Remotely (1 of 3)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6214"/>
          </a:xfrm>
        </p:spPr>
        <p:txBody>
          <a:bodyPr>
            <a:normAutofit/>
          </a:bodyPr>
          <a:lstStyle/>
          <a:p>
            <a:r>
              <a:rPr lang="en-US" dirty="0"/>
              <a:t>Windows -&gt; Linux</a:t>
            </a:r>
          </a:p>
          <a:p>
            <a:pPr lvl="1"/>
            <a:r>
              <a:rPr lang="en-US" dirty="0" smtClean="0"/>
              <a:t>Use NX-Connects package (only supported method for non-experts)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ouble </a:t>
            </a:r>
            <a:r>
              <a:rPr lang="en-US" dirty="0"/>
              <a:t>click on the NX-Connect </a:t>
            </a:r>
            <a:r>
              <a:rPr lang="en-US" dirty="0" smtClean="0"/>
              <a:t>shortcut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elect </a:t>
            </a:r>
            <a:r>
              <a:rPr lang="en-US" dirty="0"/>
              <a:t>connection, enter username and two-factor </a:t>
            </a:r>
            <a:r>
              <a:rPr lang="en-US" dirty="0" smtClean="0"/>
              <a:t>password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nter </a:t>
            </a:r>
            <a:r>
              <a:rPr lang="en-US" dirty="0"/>
              <a:t>Accelerator username and password when NoMachine Player asks for it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88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124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Connecting Remotely (2 of 3)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Mac -&gt; Linux</a:t>
            </a:r>
          </a:p>
          <a:p>
            <a:pPr lvl="1"/>
            <a:r>
              <a:rPr lang="en-US" dirty="0" smtClean="0"/>
              <a:t>Using custom tunnel command</a:t>
            </a:r>
          </a:p>
          <a:p>
            <a:pPr lvl="2"/>
            <a:r>
              <a:rPr lang="en-US" dirty="0"/>
              <a:t>Change hostname from login.jlab.org to acclogin.jlab.org and use two-factor password.</a:t>
            </a:r>
          </a:p>
          <a:p>
            <a:pPr lvl="2"/>
            <a:r>
              <a:rPr lang="en-US" dirty="0"/>
              <a:t>Everything else is the same.</a:t>
            </a:r>
          </a:p>
          <a:p>
            <a:pPr lvl="1"/>
            <a:r>
              <a:rPr lang="en-US" dirty="0" smtClean="0"/>
              <a:t>Using Acctools</a:t>
            </a:r>
          </a:p>
          <a:p>
            <a:pPr lvl="2"/>
            <a:r>
              <a:rPr lang="en-US" dirty="0" smtClean="0"/>
              <a:t>Click on Acctools in Applications and select nxtunnel.command</a:t>
            </a:r>
          </a:p>
          <a:p>
            <a:pPr lvl="2"/>
            <a:r>
              <a:rPr lang="en-US" dirty="0" smtClean="0"/>
              <a:t>Enter your two-factor credentials</a:t>
            </a:r>
          </a:p>
          <a:p>
            <a:pPr lvl="2"/>
            <a:r>
              <a:rPr lang="en-US" dirty="0" smtClean="0"/>
              <a:t>When NoMachine Player launches, enter Accelerator password and create a desktop or custom session</a:t>
            </a:r>
          </a:p>
          <a:p>
            <a:pPr lvl="2"/>
            <a:endParaRPr lang="en-US" dirty="0"/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2103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124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Connecting Remotely (3 of 3)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Linux -&gt; Linux</a:t>
            </a:r>
          </a:p>
          <a:p>
            <a:pPr lvl="1"/>
            <a:r>
              <a:rPr lang="en-US" dirty="0" smtClean="0"/>
              <a:t>Download and install NoMachine client</a:t>
            </a:r>
          </a:p>
          <a:p>
            <a:pPr lvl="1"/>
            <a:r>
              <a:rPr lang="en-US" dirty="0" smtClean="0"/>
              <a:t>Download </a:t>
            </a:r>
            <a:r>
              <a:rPr lang="en-US" dirty="0" err="1" smtClean="0"/>
              <a:t>nxtunnel.command</a:t>
            </a:r>
            <a:r>
              <a:rPr lang="en-US" dirty="0" smtClean="0"/>
              <a:t> script: </a:t>
            </a:r>
            <a:r>
              <a:rPr lang="en-US" dirty="0" smtClean="0">
                <a:hlinkClick r:id="rId4"/>
              </a:rPr>
              <a:t>https://cebaf.jlab.org/accelerator-remote-access</a:t>
            </a:r>
            <a:endParaRPr lang="en-US" dirty="0"/>
          </a:p>
          <a:p>
            <a:pPr lvl="1"/>
            <a:r>
              <a:rPr lang="en-US" dirty="0"/>
              <a:t>Enter your two-factor credentials</a:t>
            </a:r>
          </a:p>
          <a:p>
            <a:pPr lvl="1"/>
            <a:r>
              <a:rPr lang="en-US" dirty="0"/>
              <a:t>When </a:t>
            </a:r>
            <a:r>
              <a:rPr lang="en-US" dirty="0" err="1"/>
              <a:t>NoMachine</a:t>
            </a:r>
            <a:r>
              <a:rPr lang="en-US" dirty="0"/>
              <a:t> Player launches, enter Accelerator password and create a desktop or custom session</a:t>
            </a:r>
          </a:p>
          <a:p>
            <a:r>
              <a:rPr lang="en-US" dirty="0" smtClean="0"/>
              <a:t>Please submit an ACE-PR should problems arise.</a:t>
            </a:r>
            <a:endParaRPr lang="en-US" dirty="0"/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308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18938" cy="59124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Documentation and </a:t>
            </a:r>
            <a:r>
              <a:rPr lang="en-US" dirty="0" smtClean="0"/>
              <a:t>Downloads (1 of 2)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More thorough documentation is available at </a:t>
            </a:r>
            <a:r>
              <a:rPr lang="en-US" dirty="0">
                <a:hlinkClick r:id="rId4"/>
              </a:rPr>
              <a:t>https://cebaf.jlab.org/accelerator-remote-access</a:t>
            </a:r>
            <a:endParaRPr lang="en-US" dirty="0"/>
          </a:p>
          <a:p>
            <a:r>
              <a:rPr lang="en-US" dirty="0"/>
              <a:t>This includes:</a:t>
            </a:r>
          </a:p>
          <a:p>
            <a:pPr lvl="1"/>
            <a:r>
              <a:rPr lang="en-US" dirty="0"/>
              <a:t>Download links for tunneling scripts for various platforms</a:t>
            </a:r>
          </a:p>
          <a:p>
            <a:pPr lvl="2"/>
            <a:r>
              <a:rPr lang="en-US" dirty="0"/>
              <a:t>NX-Connects: Simple, JLab scripting package that manages NX connections on </a:t>
            </a:r>
            <a:r>
              <a:rPr lang="en-US" dirty="0" smtClean="0"/>
              <a:t>Windows and Mac OSX</a:t>
            </a:r>
            <a:endParaRPr lang="en-US" dirty="0"/>
          </a:p>
          <a:p>
            <a:pPr lvl="1"/>
            <a:r>
              <a:rPr lang="en-US" dirty="0"/>
              <a:t>Step-by-step procedures for connecting to the Accelerator from Mac, Linux, and Windows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1245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60979" cy="59124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Documentation and Downloads (2 of 2)</a:t>
            </a:r>
            <a:endParaRPr lang="en-US" b="1" dirty="0">
              <a:latin typeface="Century Gothic"/>
              <a:cs typeface="Century Gothic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05356" y="1933575"/>
            <a:ext cx="7297570" cy="4861198"/>
            <a:chOff x="952500" y="1423987"/>
            <a:chExt cx="7297570" cy="486119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0" y="1423987"/>
              <a:ext cx="7297570" cy="4861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1072055" y="5654564"/>
              <a:ext cx="998483" cy="29428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Curved Connector 11"/>
            <p:cNvCxnSpPr>
              <a:stCxn id="13" idx="1"/>
              <a:endCxn id="8" idx="6"/>
            </p:cNvCxnSpPr>
            <p:nvPr/>
          </p:nvCxnSpPr>
          <p:spPr>
            <a:xfrm rot="10800000" flipV="1">
              <a:off x="2070538" y="5633655"/>
              <a:ext cx="1710940" cy="168053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781478" y="5310490"/>
              <a:ext cx="16396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Requires CUE password</a:t>
              </a:r>
            </a:p>
          </p:txBody>
        </p:sp>
      </p:grp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1307417"/>
            <a:ext cx="8229600" cy="594791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dirty="0"/>
              <a:t>https://cebaf.jlab.org</a:t>
            </a:r>
          </a:p>
        </p:txBody>
      </p:sp>
    </p:spTree>
    <p:extLst>
      <p:ext uri="{BB962C8B-B14F-4D97-AF65-F5344CB8AC3E}">
        <p14:creationId xmlns:p14="http://schemas.microsoft.com/office/powerpoint/2010/main" val="417507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220" y="4881936"/>
            <a:ext cx="7772400" cy="70919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Questions?</a:t>
            </a:r>
            <a:endParaRPr lang="en-US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6409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124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Century Gothic"/>
                <a:cs typeface="Century Gothic"/>
              </a:rPr>
              <a:t>Summary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Two-Factor Overview</a:t>
            </a:r>
          </a:p>
          <a:p>
            <a:r>
              <a:rPr lang="en-US" dirty="0" smtClean="0"/>
              <a:t>What’s Changing?</a:t>
            </a:r>
            <a:endParaRPr lang="en-US" dirty="0"/>
          </a:p>
          <a:p>
            <a:r>
              <a:rPr lang="en-US" dirty="0"/>
              <a:t>Token Overview</a:t>
            </a:r>
          </a:p>
          <a:p>
            <a:r>
              <a:rPr lang="en-US" dirty="0" smtClean="0"/>
              <a:t>Procedures</a:t>
            </a:r>
            <a:endParaRPr lang="en-US" dirty="0"/>
          </a:p>
          <a:p>
            <a:r>
              <a:rPr lang="en-US" dirty="0" smtClean="0"/>
              <a:t>Connection Examples</a:t>
            </a:r>
            <a:endParaRPr lang="en-US" dirty="0"/>
          </a:p>
          <a:p>
            <a:r>
              <a:rPr lang="en-US" dirty="0" smtClean="0"/>
              <a:t>Documentation </a:t>
            </a:r>
            <a:r>
              <a:rPr lang="en-US" dirty="0"/>
              <a:t>and Downloads</a:t>
            </a:r>
          </a:p>
          <a:p>
            <a:r>
              <a:rPr lang="en-US" dirty="0"/>
              <a:t>Questions</a:t>
            </a:r>
          </a:p>
          <a:p>
            <a:endParaRPr lang="en-US" dirty="0"/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124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What’s </a:t>
            </a:r>
            <a:r>
              <a:rPr lang="en-US" dirty="0" smtClean="0"/>
              <a:t>Two-Factor?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Authentication using two classes of identification</a:t>
            </a:r>
          </a:p>
          <a:p>
            <a:r>
              <a:rPr lang="en-US" dirty="0" smtClean="0"/>
              <a:t>In our case these are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/>
              <a:t>six</a:t>
            </a:r>
            <a:r>
              <a:rPr lang="en-US" dirty="0" smtClean="0"/>
              <a:t>-digit </a:t>
            </a:r>
            <a:r>
              <a:rPr lang="en-US" dirty="0" smtClean="0"/>
              <a:t>PIN (</a:t>
            </a:r>
            <a:r>
              <a:rPr lang="en-US" dirty="0"/>
              <a:t>s</a:t>
            </a:r>
            <a:r>
              <a:rPr lang="en-US" dirty="0" smtClean="0"/>
              <a:t>omething only you know)</a:t>
            </a:r>
          </a:p>
          <a:p>
            <a:pPr lvl="1"/>
            <a:r>
              <a:rPr lang="en-US" dirty="0" smtClean="0"/>
              <a:t>A random password generated by a device or secure software (something only you have)</a:t>
            </a:r>
          </a:p>
          <a:p>
            <a:r>
              <a:rPr lang="en-US" dirty="0" smtClean="0"/>
              <a:t>Better because:</a:t>
            </a:r>
            <a:endParaRPr lang="en-US" dirty="0"/>
          </a:p>
          <a:p>
            <a:pPr lvl="1">
              <a:buClr>
                <a:schemeClr val="tx1">
                  <a:lumMod val="65000"/>
                  <a:lumOff val="35000"/>
                </a:schemeClr>
              </a:buClr>
            </a:pPr>
            <a:r>
              <a:rPr lang="en-US" dirty="0"/>
              <a:t>Attackers must steal your PIN </a:t>
            </a:r>
            <a:r>
              <a:rPr lang="en-US" b="1" dirty="0"/>
              <a:t>and</a:t>
            </a:r>
            <a:r>
              <a:rPr lang="en-US" dirty="0"/>
              <a:t> your </a:t>
            </a:r>
            <a:r>
              <a:rPr lang="en-US" dirty="0" smtClean="0"/>
              <a:t>crypto-device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</a:pPr>
            <a:r>
              <a:rPr lang="en-US" dirty="0" smtClean="0"/>
              <a:t>Very difficult to guess two-factor password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124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“Real World” Example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5694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Not a new idea!</a:t>
            </a:r>
          </a:p>
          <a:p>
            <a:r>
              <a:rPr lang="en-US" sz="2800" dirty="0" smtClean="0"/>
              <a:t>Two contacts who have never met can identify each other by</a:t>
            </a:r>
          </a:p>
          <a:p>
            <a:pPr lvl="1"/>
            <a:r>
              <a:rPr lang="en-US" sz="2400" dirty="0"/>
              <a:t>b</a:t>
            </a:r>
            <a:r>
              <a:rPr lang="en-US" sz="2400" dirty="0" smtClean="0"/>
              <a:t>oth knowing a secret phrase and</a:t>
            </a:r>
          </a:p>
          <a:p>
            <a:pPr lvl="1"/>
            <a:r>
              <a:rPr lang="en-US" sz="2400" dirty="0"/>
              <a:t>b</a:t>
            </a:r>
            <a:r>
              <a:rPr lang="en-US" sz="2400" dirty="0" smtClean="0"/>
              <a:t>oth having the correct secret object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704193" y="4256607"/>
            <a:ext cx="3999187" cy="2169018"/>
            <a:chOff x="704193" y="3447393"/>
            <a:chExt cx="3999187" cy="2169018"/>
          </a:xfrm>
        </p:grpSpPr>
        <p:sp>
          <p:nvSpPr>
            <p:cNvPr id="6" name="Oval Callout 5"/>
            <p:cNvSpPr/>
            <p:nvPr/>
          </p:nvSpPr>
          <p:spPr>
            <a:xfrm>
              <a:off x="704193" y="3447393"/>
              <a:ext cx="2900856" cy="1019504"/>
            </a:xfrm>
            <a:prstGeom prst="wedgeEllipseCallout">
              <a:avLst>
                <a:gd name="adj1" fmla="val -52355"/>
                <a:gd name="adj2" fmla="val 89304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Callout 6"/>
            <p:cNvSpPr/>
            <p:nvPr/>
          </p:nvSpPr>
          <p:spPr>
            <a:xfrm>
              <a:off x="1802524" y="4596907"/>
              <a:ext cx="2900856" cy="1019504"/>
            </a:xfrm>
            <a:prstGeom prst="wedgeEllipseCallout">
              <a:avLst>
                <a:gd name="adj1" fmla="val 40761"/>
                <a:gd name="adj2" fmla="val 6971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03586" y="3657600"/>
              <a:ext cx="21493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"Does the red robin crow at dusk?" 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75794" y="4783493"/>
              <a:ext cx="26275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"Yes, but only in the shade of the big elk tree."</a:t>
              </a:r>
            </a:p>
          </p:txBody>
        </p:sp>
      </p:grpSp>
      <p:pic>
        <p:nvPicPr>
          <p:cNvPr id="3074" name="Picture 2" descr="http://1.bp.blogspot.com/_YH2rkvJkk2A/SstZC9RIu7I/AAAAAAAAARg/ngrp0tVkcL8/s320/torn-dollar_248041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82" y="4304560"/>
            <a:ext cx="28575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71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124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What’s </a:t>
            </a:r>
            <a:r>
              <a:rPr lang="en-US" dirty="0" smtClean="0"/>
              <a:t>Changing? (1 of 2)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Direct </a:t>
            </a:r>
            <a:r>
              <a:rPr lang="en-US" b="1" dirty="0" smtClean="0"/>
              <a:t>remote</a:t>
            </a:r>
            <a:r>
              <a:rPr lang="en-US" dirty="0" smtClean="0"/>
              <a:t> logins </a:t>
            </a:r>
            <a:r>
              <a:rPr lang="en-US" dirty="0"/>
              <a:t>to sensitive Accelerator computing environments no longer allowed</a:t>
            </a:r>
          </a:p>
          <a:p>
            <a:pPr lvl="1"/>
            <a:r>
              <a:rPr lang="en-US" dirty="0"/>
              <a:t>E.g., can’t connect directly to opsll or devll from CUE systems or ACEnet PCs.</a:t>
            </a:r>
          </a:p>
          <a:p>
            <a:r>
              <a:rPr lang="en-US" dirty="0"/>
              <a:t>All outside connections to these Accelerator systems must first be routed through secure two-factor gateway system (acclogin.jlab.org)</a:t>
            </a:r>
          </a:p>
          <a:p>
            <a:r>
              <a:rPr lang="en-US" dirty="0"/>
              <a:t>Authentication Scheme (from one- to two-factor)</a:t>
            </a:r>
          </a:p>
          <a:p>
            <a:pPr lvl="1"/>
            <a:r>
              <a:rPr lang="en-US" dirty="0"/>
              <a:t>One-factor authentication requires only that you “know something” (passphrase)</a:t>
            </a:r>
          </a:p>
          <a:p>
            <a:pPr lvl="1"/>
            <a:r>
              <a:rPr lang="en-US" dirty="0"/>
              <a:t>Two-factor authentication requires that you know something (PIN) and have something (CryptoCard Device to generate a one-time password)</a:t>
            </a:r>
          </a:p>
          <a:p>
            <a:endParaRPr lang="en-US" dirty="0"/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009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124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What’s </a:t>
            </a:r>
            <a:r>
              <a:rPr lang="en-US" dirty="0" smtClean="0"/>
              <a:t>Changing? (2 of 2)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0034"/>
          </a:xfrm>
        </p:spPr>
        <p:txBody>
          <a:bodyPr>
            <a:normAutofit/>
          </a:bodyPr>
          <a:lstStyle/>
          <a:p>
            <a:r>
              <a:rPr lang="en-US" dirty="0" smtClean="0"/>
              <a:t>New connection tools point to new NX servers</a:t>
            </a:r>
            <a:endParaRPr lang="en-US" dirty="0"/>
          </a:p>
        </p:txBody>
      </p:sp>
      <p:sp>
        <p:nvSpPr>
          <p:cNvPr id="4" name="AutoShape 2" descr="data:image/jpeg;base64,/9j/4AAQSkZJRgABAQAAAQABAAD/2wCEAAkGBxQQEBAPEBAUFBQUDxQUFBUXGBUUFRQPFBQWFxQUFxUZHSggGB0lHBQWITEhJSkrLi4uFx8zODMsNygtLisBCgoKBQUFDgUFDisZExkrKysrKysrKysrKysrKysrKysrKysrKysrKysrKysrKysrKysrKysrKysrKysrKysrK//AABEIAIABJAMBIgACEQEDEQH/xAAcAAEAAgMBAQEAAAAAAAAAAAAAAQYEBQcCAwj/xABHEAABAwIBBQoKCAUEAwAAAAABAAIDBAURBhIhMXEHExQyQUKBscHRFRYiRFFSYXKCkSMzQ4OSobLCFyRi0uE0dKKjJUVk/8QAFAEBAAAAAAAAAAAAAAAAAAAAAP/EABQRAQAAAAAAAAAAAAAAAAAAAAD/2gAMAwEAAhEDEQA/ANlS7sstVLJHQWp84ZpxdM2NxbjhiW5pw+azv4g3Q6rDhtqG/wBq5TZqCWnpmXWkx3yCeVsrfXhDuXoGC7TYLxHW08dTEdDxpGOlr+c0+3HsQa3x6ux1WaMbZ/8ACeOl4Oq0wDbMVYkQV3xtvR1W2lG2V3eoOU18Oqiox8blY0QVs3+/HVT0Q+JyjwxfzzaEdLirKiCs+Eb8ftKIdDio4Tfj51RD4Hqzogq5dfT59SDZG7uUb3ezruVONkRVpRBVuC3o67tENkK8m23g/wDumjZCO9WtEFQNlux131w2Qt/uQZP3M679N0RNH7lb0QVA5NV513ypOxrR+5eHZLVfLea07C0dquahBR35Jz8663I7HtH7ljSZJu51yuh+97iugog50cmGc6vuJ2zHvTxWgOuprjtnK6G6MHWAehY0ltjdzcNmhBQzkfSHjPqztmPeo8SLeeM2oO2QntVylsw5rug96wpre9vNxHs0oNPQNqrKTNQOdVUWOMlK4/SRjldG7sXTclcqKe4w79TSY4cdh0Pjdyhze1UOGVzDi04Hl/yFg11i3yYVtBJwStbpJb9XMOVr26jjgEHZQVKoWR26CJ5OA3CMUtY3Rmk4RzYc6Nx9OvBXzFBKIiAiIgIiICIiAiIg4bucM/lZ2kaOFzN6M4rXUUpsVwzDjwKrfo9EUv8AjH5bFtdz7RHVj0V84/5Fbq/WhlZA+nkGhw0HWWv5rhsKCyg8o5VKoW5ze3tc+1VZwng+rJP1kPJhs/PH2K+oCIiAiIgIiICIiAiIgIiIJRQiCUUIglFCIJRQpQfCema/jNB6/mtdUWjDTG7oPetuiCq3m2RVkYp61hBH1co0PY4aiHL52jK6ps72U10xnpCc2KtbiXMGjNbKOXb1q1yxhwwcAR7VhyUIzXRlokicMHRuGOj2ILtSVbJWMkje17HgFrmnEEHlBX3XGoKSqsr3VFtxnpHEulo3E4s5S6M8h9i6RkplVT3KLfaaTEjjxnQ+N3K1zUG9REQEREBERAREQcYutH4Ju72aqa4EyR+hlUD5TenHqVjW93Q8mRcqGSAaJW/SQu9WZvF2Y6ulUfJC88LpmufoljdvczTrbK3QcetBr8ubI+QMrqbyammOe0jnsGktPp1dY5VaMksoGXCmZOzQ7iyN5WSDDEbF7Co1djZq4VsbcaSpcG1DRqjeToeB0n80HUFC8xSB7Q5pBDgCCNRB0gr0glQpUICIiCUREEIiICIiAiIgFERAREQEREBFKhAREQRhyqqX3JQmYV1vk4NWNOOcOJK3la9vtwGlWxCEGDkZugCok4DXR8GrG6C0nBkv9UZPp9Cva53lJk7DXx5kzfKHEkGh7HchaVrLNlhUWh7KS7Ey05IbFWNB0cgbKNnL1oOrovlTVLJWNkjcHsc0Oa5pxBadRBX1QFKhSghFKIIK4/ltSeC7qytaMKauO9zerHUjiuPoxx612ArT5XWFlwo56STnsOa71ZBxHdBwQVRY9wo2TxPhkbnMe3BwWkyJuT5IpKacYVFK/epW8ujHNdsOCsaCq5CXF9HO6z1TscPKpXnnxHmbR3roKpOWFh4XEHRnNnhOfC/lDxpzcfbgtrkVlGK+nznDNmjOZMzlbIOXD0HvQWFFClAREQEREBEUIJUIiAiIgIiICIiAiIgKVCIJUIiAiIgL5VdMyVjo5GB7HDAtcMQQvqiCkxU9XYnumoc6ooi7OkpSTnRjnOiPYuk5LZT09yhE9NIHDRnNOh7Heq5vItYqneslXtm4dbJOD1Q0kfZT+x7fag6yFKo+RW6AyseaOrZwasZodE7VJ/VGTrHsV3QSihEEqCpRBybdPt5oK2C8RA73JhBVgcgxGZJ1/ILaMcCAQcQQCD6QeVXa9WxlXBLTTDFkjC13SNfRrXIsjppIHT2upP01I7NaT9pAdLHD5D5oLQqjlNTvt1Sy704xjcAyrjGjOjx4+jlCtyyKeFsrJIHgFrmnQdOvQQgyKKqZNGyWN2cx7Q5pHqnUvsuc2Ot8DVT6CpdhSyF0lPI46I3a3Rk+hWR2XNvHnsXzJ7EFiRVWTdEtw86B2NcexY0m6fbh9s47I39yC5oqP/FOhPF352yMqRukwu4lJVv92IlBeFCo/wDEMk4Mtdc77vNXrx3qDxbNV9JA/aguylUg5WXA8SyyfFK0dihuUN1dqtDW+9MD1BBeEVK8JXg6rdA3bIVHCL2fNqRu1ziguyhUrNvZ51GzocU4FeTrq6VuyMoLqipfgW7HXc4m7IsV8/Fm6HXesNkLe9BeUVIOSFa7jXqboY0fnioOQUzuPeK07HYdqC8YKCcNaow3N2nj3Gud97/hexuZ03OnqnbZT2BBc3StGtwHSF8nVsY1ysG1ze9VMbmFBzmSu2yv719Y9zW3N83J2vce1BYX3inbrqIh8be9fB+UtI3XVw/jC1rMgLePNGHaSe1fduRNAPMofw4oPb8sqFuusi/EFjvy9t488jOzErOZktRt1UcH4AvsyxUzdVLCPgb3INK/dGtw85B2NcexY53ULcNG/POyN57FaWW6EaoYxsY3uXrNibyRj8IQc4ynyottwjDXx1Je3THKyI58btYIOOnTyLOyI3VpIM2muUcr489rI6osLTgTgDK13RpB+etXjhsIOG+x4+jObr+a1WXNt4Vb6qLl3ovb7zPKHUg6Viir+QN24XbaOc63QNDvfaM09SILEiIggrmO65aXQPgvVOPLp8GVDR9pTOI0n3Sunr4VdM2Vj4ngFr2lrgdRaRgQg57S1DZWMkYcWuaHA+w6llUz817T7fyVQydjdbquos0xx3smWmcefTv1DowP5q1IKzu2UwdQl+Glr2OB9GJzSfkrLk9k1TOpoH8HhxMTMSWAknNGlaXdW8q1yO/oafk4K45LH+Rpv9uz9IQGZPQN+yjHwNX1Fvhb6g6GBYNntEMkLXvjDnEuJJx9YrPFlpx9iz5IPQ3pv2jR8QXl1VANcrPxBeHUsA4sDD8IXyMTOSNg2Nb3IPFZlDQwD6WqhZtcOpayTdBtjdVVGdmlbIUkY0iNmPpzW49S+oaPQEGkdug0Z4jnO92OR3UF8nZfQnisqD7sEvcrCpxQVvxza7VS1jvuXjrUHKl3NttY74GDrcrJiiCt02VTjPBBLQ1EO/vcxj3mLNzmsLzoa4nU1WRVzKPTX2gf/ROflTSKyIIRSiCEUoghFKIIRSoQEREBERBB1HYVUbNa4XQROMEZJbiSWNJJxPLgreQtJDk9mNDG1MwaNQ8jQPRxUGvvFFG2B5bEwYYYENaOcNRwVrc0EEHURgdh1rTPyea4YPnmcNGIJbhoOOnALdIKbuY30UVLPRv+wrp426eZ5Lh+pSuW5X1b4rjWtjxw4QTo9Ja3FEH6wUBSiAiIg53uvWF0kEdypx/MURz9Gt8HPZ8u1YlouDamGOeM+S9oOw8o+eK6a9oIIIxBGGHsK4pTUfgm5zW06IJ8Z6U8gxODoxsIQZm6OcbTP7Bh/wAgrjkr/oKb/bN/SqTuiu/8XUj3f1BXCyS5luhPKKYYbcxBk2WYNposdeB0bSV7llLtZVLyTyopm0FMZ6uISGIF4c8Ahx0nQs9+W9APPYjsOPUgsKKueO9GeLKXe6x7uoLx470+psdS73aeY/tQWdFWvG4Hi0VY77ot/UQvJyomPFtdWdu8t63oLMirfh6sPEtMnxzRt6g5PClxOq2wt96qx6oggsqhVsVF0d5vRs2yyO6mhTvd0P2lGz4ZXdqCL5puVrHoNSf+lw7VZVWaOyVTqqCqq6mF4hbIGsjiczHfG5pxcXHqVmQQilEEIiICIiAilQglQpRBCIiAtTdq2Vs0cMJjGdG95c8F3FcxoAAI9b8ltlq7nbHSysljmEZbG5mlgfi1zmn1hhxUGJHWVDZYBJLG9skhaQ2MsI+jc7EOzzyj0LfrTwWZ++RySVBeI3lwAY1ozs1zdJBPI4razShjXPOprS47AMSg5HDZ+F1FfKNIFfIz8LWIugbjdt3y2mocMDPVzzdDnAD9KIOmooRBKIiAVSt1PJs1tHvkP+opjv8AARrLmaXM6QPyCuqhyD8/5S3oVll31vGkfHG4erLngOC6ZQszYIYzyRtBHwgFcw3SMmZaK4tMUMr6KoqI6l7ImF5bKx30jQANGOsbfYrGzLqRxwZaLgfuiOtBZo7RTt4tPENjGDsWQylYNUbRsaFVfGqtd9XY6s+8QzsQXy7OPk2J4H9UzR+1Bbw0DUFOKqoqr07VaYm+9Nj1L0I767VRUbdsjj2oLOirPgu/u5KFn4nL0Mm767jVlGzYxxQWTBFXTkXeHca7QN92ElR/Dy5u419I9jYB/cgsalV/+GNUePfak+6wN/cvY3Jg76y7V7tj2t7Cg3hK8l4GsgLTM3HaXn1te/3ph2NC+n8G7ceOJ3+9M9BsXVcY1yMG1wHavg+8U7eNURDa9vevEW5Bam+bOO2R57VmR7l1rb5kw7S49qDWyZT0bddXCPjasZ+WtA3XWw9DsVZYtzy2N1W+D8OPWsuPI6gbxaGAfdt7kFIfl/bx54w7M49ixZN023N84J2RvPYulx2ClbxaWEfds7lkst8TdUMY2MaOxByZ26hRc3fnbIndqDdHid9XR1knozYSV2BkYGoAbBgvaDjzcupXfV2evdtjzesL6+NFc7iWKq+Jwb+1dcUIOSeGbu7iWJ3xTsC+rJ727VaoWe9MD1LqyYIOV8HvztVJSN2yEr0LRfnctCzpe5dSRBy8ZM3x3GrKNuyNxXmoyEu0zHxyXaJrXtLXBsJ0tcMCNa6mowQa3Jy0toaWCkYcWxRhuJ0Ekazh7SoW0w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424615" y="2315159"/>
            <a:ext cx="1139025" cy="1031376"/>
            <a:chOff x="6075400" y="2561859"/>
            <a:chExt cx="1139025" cy="1031376"/>
          </a:xfrm>
        </p:grpSpPr>
        <p:pic>
          <p:nvPicPr>
            <p:cNvPr id="1031" name="Picture 7" descr="http://ec.l.thumbs.canstockphoto.com/canstock517414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5400" y="2561859"/>
              <a:ext cx="973304" cy="583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adamc\Downloads\cage-rack-mountable-server-clip-art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014" y="3145842"/>
              <a:ext cx="1023411" cy="447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6424615" y="3624722"/>
            <a:ext cx="1139025" cy="1031376"/>
            <a:chOff x="6075400" y="2561859"/>
            <a:chExt cx="1139025" cy="1031376"/>
          </a:xfrm>
        </p:grpSpPr>
        <p:pic>
          <p:nvPicPr>
            <p:cNvPr id="12" name="Picture 7" descr="http://ec.l.thumbs.canstockphoto.com/canstock517414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5400" y="2561859"/>
              <a:ext cx="973304" cy="583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C:\Users\adamc\Downloads\cage-rack-mountable-server-clip-art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014" y="3145842"/>
              <a:ext cx="1023411" cy="447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6424615" y="4880562"/>
            <a:ext cx="1139025" cy="1031376"/>
            <a:chOff x="6075400" y="2561859"/>
            <a:chExt cx="1139025" cy="1031376"/>
          </a:xfrm>
        </p:grpSpPr>
        <p:pic>
          <p:nvPicPr>
            <p:cNvPr id="16" name="Picture 7" descr="http://ec.l.thumbs.canstockphoto.com/canstock517414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5400" y="2561859"/>
              <a:ext cx="973304" cy="583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 descr="C:\Users\adamc\Downloads\cage-rack-mountable-server-clip-art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014" y="3145842"/>
              <a:ext cx="1023411" cy="447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602265" y="2794052"/>
            <a:ext cx="3160439" cy="2479900"/>
            <a:chOff x="307975" y="2827824"/>
            <a:chExt cx="3297072" cy="2624418"/>
          </a:xfrm>
        </p:grpSpPr>
        <p:pic>
          <p:nvPicPr>
            <p:cNvPr id="1029" name="Picture 5" descr="http://st.depositphotos.com/1695366/1397/v/170/depositphotos_13979229-Cartoon-dogs-jumping-in-a-pile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0292" y="2853501"/>
              <a:ext cx="1704755" cy="1593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" descr="http://st.depositphotos.com/1695366/1397/v/170/depositphotos_13979229-Cartoon-dogs-jumping-in-a-pile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827824"/>
              <a:ext cx="1704755" cy="1593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damc\Downloads\cage-rack-mountable-server-clip-art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98" y="4308883"/>
              <a:ext cx="2615433" cy="1143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768897" y="5580994"/>
            <a:ext cx="2615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opsll.acc.jlab.org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44217" y="6097472"/>
            <a:ext cx="2615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opsnx.acc.jlab.org (cluster)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4361793" y="3693049"/>
            <a:ext cx="1019504" cy="6819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4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124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What’s Not Changing?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Once inside the Accelerator Computing Environment, </a:t>
            </a:r>
            <a:r>
              <a:rPr lang="en-US" dirty="0" smtClean="0"/>
              <a:t>nothing changes.</a:t>
            </a:r>
            <a:endParaRPr lang="en-US" dirty="0"/>
          </a:p>
          <a:p>
            <a:pPr lvl="1"/>
            <a:r>
              <a:rPr lang="en-US" dirty="0"/>
              <a:t>Local logins require only Accelerator account and password</a:t>
            </a:r>
          </a:p>
          <a:p>
            <a:pPr lvl="1"/>
            <a:r>
              <a:rPr lang="en-US" dirty="0"/>
              <a:t>You can connect </a:t>
            </a:r>
            <a:r>
              <a:rPr lang="en-US" b="1" dirty="0"/>
              <a:t>out</a:t>
            </a:r>
            <a:r>
              <a:rPr lang="en-US" dirty="0"/>
              <a:t> via rdesktop and SSH to other systems</a:t>
            </a:r>
          </a:p>
          <a:p>
            <a:pPr lvl="1"/>
            <a:r>
              <a:rPr lang="en-US" dirty="0"/>
              <a:t>Once you connect to the Accelerator computing environment with your username and password from acclogin, everything should behave how you would expect.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124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CryptoCard Key Fob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6868511" cy="462192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Single button</a:t>
            </a:r>
          </a:p>
          <a:p>
            <a:r>
              <a:rPr lang="en-US" dirty="0"/>
              <a:t>Battery-powered</a:t>
            </a:r>
          </a:p>
          <a:p>
            <a:r>
              <a:rPr lang="en-US" dirty="0"/>
              <a:t>Quick press generates one-time password (OTP)</a:t>
            </a:r>
          </a:p>
          <a:p>
            <a:r>
              <a:rPr lang="en-US" dirty="0" smtClean="0"/>
              <a:t>Hold down button to access Admin options </a:t>
            </a:r>
            <a:r>
              <a:rPr lang="en-US" dirty="0"/>
              <a:t>(including Resync)</a:t>
            </a:r>
          </a:p>
          <a:p>
            <a:r>
              <a:rPr lang="en-US" dirty="0"/>
              <a:t>Password you give to acclogin is your PIN followed by the OTP</a:t>
            </a:r>
          </a:p>
          <a:p>
            <a:pPr lvl="1"/>
            <a:r>
              <a:rPr lang="en-US" dirty="0"/>
              <a:t>E.g., If </a:t>
            </a:r>
            <a:r>
              <a:rPr lang="en-US" dirty="0" smtClean="0"/>
              <a:t>123456 is </a:t>
            </a:r>
            <a:r>
              <a:rPr lang="en-US" dirty="0"/>
              <a:t>PIN and 635089 is OTP, then password is </a:t>
            </a:r>
            <a:r>
              <a:rPr lang="en-US" dirty="0" smtClean="0"/>
              <a:t>123456635089</a:t>
            </a:r>
            <a:endParaRPr lang="en-US" dirty="0"/>
          </a:p>
          <a:p>
            <a:r>
              <a:rPr lang="en-US" dirty="0"/>
              <a:t>We supply device </a:t>
            </a:r>
            <a:r>
              <a:rPr lang="en-US" dirty="0" smtClean="0"/>
              <a:t>and a </a:t>
            </a:r>
            <a:r>
              <a:rPr lang="en-US" dirty="0"/>
              <a:t>temporary </a:t>
            </a:r>
            <a:r>
              <a:rPr lang="en-US" dirty="0" smtClean="0"/>
              <a:t>PIN that you will be prompted to change on first login</a:t>
            </a:r>
            <a:endParaRPr lang="en-US" dirty="0"/>
          </a:p>
        </p:txBody>
      </p:sp>
      <p:pic>
        <p:nvPicPr>
          <p:cNvPr id="4" name="Picture 2" descr="cryptocard_big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518" y="1040524"/>
            <a:ext cx="31051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60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124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CryptoCard Smart Phone App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056" y="1600199"/>
            <a:ext cx="6165224" cy="508437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App installed through App Store/Google Play</a:t>
            </a:r>
          </a:p>
          <a:p>
            <a:r>
              <a:rPr lang="en-US" dirty="0" smtClean="0"/>
              <a:t>The setup process involves emails with instructions and links.</a:t>
            </a:r>
          </a:p>
          <a:p>
            <a:pPr lvl="1"/>
            <a:r>
              <a:rPr lang="en-US" dirty="0" smtClean="0"/>
              <a:t>The email you receive when you are assigned a token includes setup instructions and a link to download the app. Must be opened on phone.</a:t>
            </a:r>
          </a:p>
          <a:p>
            <a:r>
              <a:rPr lang="en-US" dirty="0" smtClean="0"/>
              <a:t>Password </a:t>
            </a:r>
            <a:r>
              <a:rPr lang="en-US" dirty="0"/>
              <a:t>you give to </a:t>
            </a:r>
            <a:r>
              <a:rPr lang="en-US" dirty="0" err="1"/>
              <a:t>acclogin</a:t>
            </a:r>
            <a:r>
              <a:rPr lang="en-US" dirty="0"/>
              <a:t> is your PIN followed by the </a:t>
            </a:r>
            <a:r>
              <a:rPr lang="en-US" dirty="0" smtClean="0"/>
              <a:t>OTP generated by app</a:t>
            </a:r>
            <a:endParaRPr lang="en-US" dirty="0"/>
          </a:p>
          <a:p>
            <a:pPr lvl="1"/>
            <a:r>
              <a:rPr lang="en-US" dirty="0"/>
              <a:t>E.g., If </a:t>
            </a:r>
            <a:r>
              <a:rPr lang="en-US" dirty="0" smtClean="0"/>
              <a:t>123456 is </a:t>
            </a:r>
            <a:r>
              <a:rPr lang="en-US" dirty="0"/>
              <a:t>PIN and 635089 is OTP, then password is </a:t>
            </a:r>
            <a:r>
              <a:rPr lang="en-US" dirty="0" smtClean="0"/>
              <a:t>123456635089</a:t>
            </a:r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is self-service.  IT group only authorizes/initiates your token </a:t>
            </a:r>
            <a:r>
              <a:rPr lang="en-US" dirty="0" smtClean="0"/>
              <a:t>download</a:t>
            </a:r>
          </a:p>
          <a:p>
            <a:r>
              <a:rPr lang="en-US" dirty="0" smtClean="0"/>
              <a:t>The initialization process is time sensitive once started and can only be started once per email</a:t>
            </a:r>
          </a:p>
          <a:p>
            <a:pPr lvl="1"/>
            <a:r>
              <a:rPr lang="en-US" dirty="0" smtClean="0"/>
              <a:t>10 Days to start, about 5 minutes to complete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717" y="1502979"/>
            <a:ext cx="2182747" cy="387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5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9000</TotalTime>
  <Words>1001</Words>
  <Application>Microsoft Office PowerPoint</Application>
  <PresentationFormat>On-screen Show (4:3)</PresentationFormat>
  <Paragraphs>148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Presentation6</vt:lpstr>
      <vt:lpstr>Accelerator Two-Factor Logins</vt:lpstr>
      <vt:lpstr>Summary</vt:lpstr>
      <vt:lpstr>What’s Two-Factor?</vt:lpstr>
      <vt:lpstr>“Real World” Example</vt:lpstr>
      <vt:lpstr>What’s Changing? (1 of 2)</vt:lpstr>
      <vt:lpstr>What’s Changing? (2 of 2)</vt:lpstr>
      <vt:lpstr>What’s Not Changing?</vt:lpstr>
      <vt:lpstr>CryptoCard Key Fob</vt:lpstr>
      <vt:lpstr>CryptoCard Smart Phone App</vt:lpstr>
      <vt:lpstr>Procedures (1 of 3)</vt:lpstr>
      <vt:lpstr>Procedures (2 of 3)</vt:lpstr>
      <vt:lpstr>Procedures (3 of 3)</vt:lpstr>
      <vt:lpstr>Connecting Remotely (1 of 3)</vt:lpstr>
      <vt:lpstr>Connecting Remotely (2 of 3)</vt:lpstr>
      <vt:lpstr>Connecting Remotely (3 of 3)</vt:lpstr>
      <vt:lpstr>Documentation and Downloads (1 of 2)</vt:lpstr>
      <vt:lpstr>Documentation and Downloads (2 of 2)</vt:lpstr>
      <vt:lpstr>Questions?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Joanna Griffin</dc:creator>
  <cp:lastModifiedBy>Theo McGuckin</cp:lastModifiedBy>
  <cp:revision>13</cp:revision>
  <dcterms:created xsi:type="dcterms:W3CDTF">2013-05-20T16:51:07Z</dcterms:created>
  <dcterms:modified xsi:type="dcterms:W3CDTF">2018-09-18T19:57:06Z</dcterms:modified>
</cp:coreProperties>
</file>